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2eda06318c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22eda06318c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2eda06318c_2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22eda06318c_2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2eda06318c_2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22eda06318c_2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534aa2c215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2534aa2c215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534aa2c21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g2534aa2c21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2eda06318c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g22eda06318c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2eda06318c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g22eda06318c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eda06318c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22eda06318c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2eda06318c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22eda06318c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2eda06318c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22eda06318c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431500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5000">
                <a:latin typeface="Malgun Gothic"/>
                <a:ea typeface="Malgun Gothic"/>
                <a:cs typeface="Malgun Gothic"/>
                <a:sym typeface="Malgun Gothic"/>
              </a:rPr>
              <a:t>머신러닝</a:t>
            </a:r>
            <a:endParaRPr b="1" sz="5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6388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r>
              <a:rPr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0123 정민준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311700" y="2571750"/>
            <a:ext cx="7909200" cy="225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클러스터링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6" name="Google Shape;126;p22"/>
          <p:cNvSpPr txBox="1"/>
          <p:nvPr>
            <p:ph idx="1" type="subTitle"/>
          </p:nvPr>
        </p:nvSpPr>
        <p:spPr>
          <a:xfrm>
            <a:off x="4024325" y="1508550"/>
            <a:ext cx="4461600" cy="29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5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클러스터 분석은 크게 두 형태로 활용되고 있다.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5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데이터의 분포를 통해 인사이트를 얻기 위한 독립적인 도구로 사용될 수 있어 데이터 마이닝의 한 기능으로써 사용된다.</a:t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5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또한 다른 알고리즘에 적용하기 위한 전처리 단계에서도 사용된다.</a:t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5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→ ex) 특성화, 분류 등</a:t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27" name="Google Shape;127;p22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450" y="1661625"/>
            <a:ext cx="3623900" cy="267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클러스터링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" name="Google Shape;134;p23"/>
          <p:cNvSpPr txBox="1"/>
          <p:nvPr>
            <p:ph idx="1" type="subTitle"/>
          </p:nvPr>
        </p:nvSpPr>
        <p:spPr>
          <a:xfrm>
            <a:off x="531600" y="1520650"/>
            <a:ext cx="4900200" cy="29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어떤 클러스터가 좋은 클러스터링 성능을 가지고 있는가??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→ 내부 클래스에서 높은 유사성을 나타내야 하고, 외부 클래스 간의 낮은 유사성을 나타내야 함.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내부 클래스의 유사성이 높다 → 클러스터 내의 응집력이 높다.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 외부 클래스의 유사성이 낮다 → 클러스터 사이에 확실히 구별되는 차이가 존재한다.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35" name="Google Shape;135;p23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4495" r="4495" t="0"/>
          <a:stretch/>
        </p:blipFill>
        <p:spPr>
          <a:xfrm>
            <a:off x="5431800" y="1918749"/>
            <a:ext cx="3548125" cy="2189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클러스터링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2" name="Google Shape;142;p24"/>
          <p:cNvSpPr txBox="1"/>
          <p:nvPr>
            <p:ph idx="1" type="subTitle"/>
          </p:nvPr>
        </p:nvSpPr>
        <p:spPr>
          <a:xfrm>
            <a:off x="456575" y="1918750"/>
            <a:ext cx="4900200" cy="29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클러스터 분석 진행시 염두에 두어야 할 특성들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→ Scalability(확장성), 대상 분야에 대한 전문성, 다양한 데이터 형식 지원, 가독성/활용성, 오차에 대한 안정성, 데이터 축적과 순서에 대한 통용성 등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43" name="Google Shape;143;p24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 b="0" l="4495" r="4495" t="0"/>
          <a:stretch/>
        </p:blipFill>
        <p:spPr>
          <a:xfrm>
            <a:off x="5431800" y="1918749"/>
            <a:ext cx="3548125" cy="2189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클러스터링 활용 예시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0" name="Google Shape;150;p25"/>
          <p:cNvSpPr txBox="1"/>
          <p:nvPr>
            <p:ph idx="1" type="subTitle"/>
          </p:nvPr>
        </p:nvSpPr>
        <p:spPr>
          <a:xfrm>
            <a:off x="4041000" y="1783650"/>
            <a:ext cx="4753200" cy="29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사업상의 의사결정에 많이 사용됨.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→ 대규모의 고객을 분류하여 관리하는데 활용할 수 있고, 많은 프로젝트를 실행하는 컨설팅 회사에서도 클러스터 분석을 활용함.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+) 이미지 패턴 인식과 웹 검색 분야에서도 사용됨.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51" name="Google Shape;151;p25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575" y="1637013"/>
            <a:ext cx="3719526" cy="27289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Thx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8" name="Google Shape;158;p26"/>
          <p:cNvSpPr txBox="1"/>
          <p:nvPr>
            <p:ph idx="1" type="subTitle"/>
          </p:nvPr>
        </p:nvSpPr>
        <p:spPr>
          <a:xfrm>
            <a:off x="222575" y="1356425"/>
            <a:ext cx="5685600" cy="30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59" name="Google Shape;159;p26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텍스트, 고양이, 실내, 노란색이(가) 표시된 사진&#10;&#10;자동 생성된 설명" id="160" name="Google Shape;160;p26"/>
          <p:cNvPicPr preferRelativeResize="0"/>
          <p:nvPr/>
        </p:nvPicPr>
        <p:blipFill rotWithShape="1">
          <a:blip r:embed="rId3">
            <a:alphaModFix/>
          </a:blip>
          <a:srcRect b="0" l="11527" r="11364" t="0"/>
          <a:stretch/>
        </p:blipFill>
        <p:spPr>
          <a:xfrm>
            <a:off x="345273" y="1439949"/>
            <a:ext cx="4295350" cy="313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4925850" y="3833075"/>
            <a:ext cx="3974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참고한 강의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ko" sz="12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K-MOOC, 2023-1, 세종대학교, 김미숙, ‘기계학습’</a:t>
            </a:r>
            <a:endParaRPr sz="12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머신러닝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531600" y="1520650"/>
            <a:ext cx="4900200" cy="29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인공지능의 한 분야로, 인간의 학습 능력과 같은 기능을 컴퓨터에서 실현하고자 하는 기술 및 기법이다. 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기계가 다양한 데이터를 학습하여 지식을 구축하여 판단할 수 있게 해주는 것이 핵심!!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머신러닝 모델 중중 고차원적으로 입력 데이터를 파악하여 인간 수준까지 판단할 수 있는 영역을 딥러닝이라고 함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63" name="Google Shape;63;p14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4200" y="1352800"/>
            <a:ext cx="3407401" cy="3475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전통적 머신러닝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4024325" y="1508550"/>
            <a:ext cx="4040400" cy="29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전통적인 머신러닝은 규칙기반 시스템에 기반을 두고 있어 전문가가 직접 규칙을 만들어서 시스템을 구축한다.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특정 패턴을 추출할 때 먼저 사람이 직접 배경지식을 가지고 있어야 명확하게 표현할 수 있다.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→ 모델은 규칙 or 로직으로 구성되어있어 어떤 특성이 결과에 영향을 미쳤는지 알 수 없어 화이트 박스라 불림.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71" name="Google Shape;71;p15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50" y="1872750"/>
            <a:ext cx="3719526" cy="2257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전통적 머신러닝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8" name="Google Shape;78;p16"/>
          <p:cNvSpPr txBox="1"/>
          <p:nvPr>
            <p:ph idx="1" type="subTitle"/>
          </p:nvPr>
        </p:nvSpPr>
        <p:spPr>
          <a:xfrm>
            <a:off x="4049300" y="1872750"/>
            <a:ext cx="4040400" cy="29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그러나 이러한 시스템은 사람이 배경 지식을 가지고 직접 패턴을 만들어야 하기에 규칙의 수가 너무 많고, 규칙이 복잡해지면 유지하는 것이 어렵다는 단점이 있음.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79" name="Google Shape;79;p16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50" y="1872750"/>
            <a:ext cx="3719526" cy="2257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전통적 머신러닝 예시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6" name="Google Shape;86;p17"/>
          <p:cNvSpPr txBox="1"/>
          <p:nvPr>
            <p:ph idx="1" type="subTitle"/>
          </p:nvPr>
        </p:nvSpPr>
        <p:spPr>
          <a:xfrm>
            <a:off x="5824950" y="1627875"/>
            <a:ext cx="3244500" cy="29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숫자 8을 분류하기 위해 그림에 제시된 예시와 같은 패턴을 만들어서 구축한 시스템</a:t>
            </a:r>
            <a:endParaRPr sz="1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4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이 시스템에 단추 사진이 들어오게 되면, 패턴 규칙에 부합하기 때문에 숫자 8로 분류될 것인데, 이를 막기 위해 8과 단추를 분류하는 패턴을 더욱 세부적으로 만들어야 하기에 규칙이 복잡해질 수 있음.</a:t>
            </a:r>
            <a:endParaRPr sz="14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87" name="Google Shape;87;p17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575" y="1627875"/>
            <a:ext cx="5520697" cy="29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현대 </a:t>
            </a: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머신러닝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4" name="Google Shape;94;p18"/>
          <p:cNvSpPr txBox="1"/>
          <p:nvPr>
            <p:ph idx="1" type="subTitle"/>
          </p:nvPr>
        </p:nvSpPr>
        <p:spPr>
          <a:xfrm>
            <a:off x="531600" y="1520650"/>
            <a:ext cx="4900200" cy="29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데이터 기반 겉으로 드러나지 않은 암시적인 지식을 시스템에 활용하는 방법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따로 사람이 패턴을 지정하지 않아도 분류가능!!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전통적 머신러닝과 달리 입력값이 들어오면 알고리즘으로 패턴 등의 데이터를 기반으로 자동으로 패턴을 추출하게 되는 것.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95" name="Google Shape;95;p18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125" y="1783554"/>
            <a:ext cx="3429750" cy="228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현대 머신러닝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2" name="Google Shape;102;p19"/>
          <p:cNvSpPr txBox="1"/>
          <p:nvPr>
            <p:ph idx="1" type="subTitle"/>
          </p:nvPr>
        </p:nvSpPr>
        <p:spPr>
          <a:xfrm>
            <a:off x="531600" y="1520650"/>
            <a:ext cx="4900200" cy="29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큰 데이터로부터 가치 있는 지식을 찾을 수 있음.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→ 새로운 데이터가 들어와도 알고리즘 기반으로 패턴을 추출할 수 있기에 유지에 쉽고, 업데이트도 짧음.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6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그러나 변수 각각이 결과에 미치는 영향을 파악하기 어렵다는 단점이 있어 이러한 형태의 모델을 블랙박스라고 부름.</a:t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03" name="Google Shape;103;p19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125" y="1783554"/>
            <a:ext cx="3429750" cy="228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클러스터링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>
            <a:off x="4024325" y="1508550"/>
            <a:ext cx="4040400" cy="29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5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먼저 클러스터란, 비슷한 성향을 가진 데이터 오브젝트 사이의 집합을 말한다.</a:t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5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클러스터 분석은 대표적인 비지도 학습 방법 중 하나로, 데이터 튜플을 부분집합으로 분할하는 것으로, 데이터 사이의 유사성을 찾아서 하나의 클러스터로 그룹핑하는 과정을 말한다.</a:t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5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클러스터 분석을 통해 얻은 클러스터 모음을 클러스터링이라고 부르기도 함.</a:t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11" name="Google Shape;111;p20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450" y="1661625"/>
            <a:ext cx="3623900" cy="267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ctrTitle"/>
          </p:nvPr>
        </p:nvSpPr>
        <p:spPr>
          <a:xfrm>
            <a:off x="222575" y="586900"/>
            <a:ext cx="73245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ko" sz="3600">
                <a:latin typeface="Malgun Gothic"/>
                <a:ea typeface="Malgun Gothic"/>
                <a:cs typeface="Malgun Gothic"/>
                <a:sym typeface="Malgun Gothic"/>
              </a:rPr>
              <a:t>클러스터링</a:t>
            </a:r>
            <a:endParaRPr b="1"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8" name="Google Shape;118;p21"/>
          <p:cNvSpPr txBox="1"/>
          <p:nvPr>
            <p:ph idx="1" type="subTitle"/>
          </p:nvPr>
        </p:nvSpPr>
        <p:spPr>
          <a:xfrm>
            <a:off x="4024325" y="1508550"/>
            <a:ext cx="4136400" cy="29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5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클러스터 분석은 이전에 정의된 Class와 Class Label 훈련 경험에 의존하지 않기 때문에 예제에 의한 학습이라기보다는 관찰에 의한 학습의 한 형태이다.</a:t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5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기존에 알 수 없었던 그룹을 발견하려 할 때 유용하게 사용됨.</a:t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 sz="1500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◆ 클러스터링 방법론을 이용하면 자동으로 데이터를 분류할 수 있다는 장점이 있다.</a:t>
            </a:r>
            <a:endParaRPr sz="15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19" name="Google Shape;119;p21"/>
          <p:cNvCxnSpPr/>
          <p:nvPr/>
        </p:nvCxnSpPr>
        <p:spPr>
          <a:xfrm rot="10800000">
            <a:off x="243575" y="1155400"/>
            <a:ext cx="7282500" cy="45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450" y="1661625"/>
            <a:ext cx="3623900" cy="267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